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76" r:id="rId2"/>
  </p:sldMasterIdLst>
  <p:notesMasterIdLst>
    <p:notesMasterId r:id="rId19"/>
  </p:notesMasterIdLst>
  <p:sldIdLst>
    <p:sldId id="508" r:id="rId3"/>
    <p:sldId id="529" r:id="rId4"/>
    <p:sldId id="530" r:id="rId5"/>
    <p:sldId id="531" r:id="rId6"/>
    <p:sldId id="532" r:id="rId7"/>
    <p:sldId id="533" r:id="rId8"/>
    <p:sldId id="534" r:id="rId9"/>
    <p:sldId id="535" r:id="rId10"/>
    <p:sldId id="536" r:id="rId11"/>
    <p:sldId id="537" r:id="rId12"/>
    <p:sldId id="540" r:id="rId13"/>
    <p:sldId id="541" r:id="rId14"/>
    <p:sldId id="542" r:id="rId15"/>
    <p:sldId id="507" r:id="rId16"/>
    <p:sldId id="501" r:id="rId17"/>
    <p:sldId id="543" r:id="rId18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Cambria Math" panose="02040503050406030204" pitchFamily="18" charset="0"/>
      <p:regular r:id="rId24"/>
    </p:embeddedFont>
    <p:embeddedFont>
      <p:font typeface="黑体" panose="02010609060101010101" pitchFamily="49" charset="-122"/>
      <p:regular r:id="rId25"/>
    </p:embeddedFont>
    <p:embeddedFont>
      <p:font typeface="楷体" panose="02010609060101010101" pitchFamily="49" charset="-122"/>
      <p:regular r:id="rId26"/>
    </p:embeddedFont>
    <p:embeddedFont>
      <p:font typeface="幼圆" panose="02010509060101010101" pitchFamily="49" charset="-122"/>
      <p:regular r:id="rId27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orient="horz" pos="1619">
          <p15:clr>
            <a:srgbClr val="A4A3A4"/>
          </p15:clr>
        </p15:guide>
        <p15:guide id="3" pos="384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0000"/>
    <a:srgbClr val="0000FF"/>
    <a:srgbClr val="FF9933"/>
    <a:srgbClr val="AFF22A"/>
    <a:srgbClr val="FFFFFF"/>
    <a:srgbClr val="CC9900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556" autoAdjust="0"/>
  </p:normalViewPr>
  <p:slideViewPr>
    <p:cSldViewPr>
      <p:cViewPr varScale="1">
        <p:scale>
          <a:sx n="90" d="100"/>
          <a:sy n="90" d="100"/>
        </p:scale>
        <p:origin x="96" y="570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7.fntdata"/><Relationship Id="rId3" Type="http://schemas.openxmlformats.org/officeDocument/2006/relationships/slide" Target="slides/slide1.xml"/><Relationship Id="rId21" Type="http://schemas.openxmlformats.org/officeDocument/2006/relationships/font" Target="fonts/font2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6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1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5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4.fntdata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6712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8634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8927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" Target="../slides/slid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3707904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880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复式折线统计图（</a:t>
            </a:r>
            <a:r>
              <a:rPr lang="en-US" altLang="zh-CN" sz="12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E51C28E2-2208-4CB7-9770-F5452004D150}"/>
              </a:ext>
            </a:extLst>
          </p:cNvPr>
          <p:cNvGrpSpPr/>
          <p:nvPr userDrawn="1"/>
        </p:nvGrpSpPr>
        <p:grpSpPr>
          <a:xfrm>
            <a:off x="8003462" y="4716150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A6BA1F58-58F3-4115-B7CF-37CE517B1B3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7" action="ppaction://hlinksldjump"/>
              <a:extLst>
                <a:ext uri="{FF2B5EF4-FFF2-40B4-BE49-F238E27FC236}">
                  <a16:creationId xmlns:a16="http://schemas.microsoft.com/office/drawing/2014/main" id="{72802859-92A7-41A7-8DFD-75C03F95C107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72" r:id="rId2"/>
    <p:sldLayoutId id="214748367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931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4.emf"/><Relationship Id="rId7" Type="http://schemas.openxmlformats.org/officeDocument/2006/relationships/slide" Target="slide1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4.xml"/><Relationship Id="rId5" Type="http://schemas.openxmlformats.org/officeDocument/2006/relationships/slide" Target="slide3.xml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4.png"/><Relationship Id="rId4" Type="http://schemas.openxmlformats.org/officeDocument/2006/relationships/image" Target="../media/image2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4" name="矩形 2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0" y="51470"/>
              <a:ext cx="3275856" cy="275590"/>
              <a:chOff x="0" y="51470"/>
              <a:chExt cx="3275856" cy="275590"/>
            </a:xfrm>
          </p:grpSpPr>
          <p:sp>
            <p:nvSpPr>
              <p:cNvPr id="27" name="文本框 22"/>
              <p:cNvSpPr txBox="1"/>
              <p:nvPr/>
            </p:nvSpPr>
            <p:spPr>
              <a:xfrm>
                <a:off x="179512" y="51470"/>
                <a:ext cx="2316480" cy="275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28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9" name="单圆角矩形 28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单圆角矩形 29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单圆角矩形 30"/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单圆角矩形 31"/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单圆角矩形 32"/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361146" y="1435155"/>
            <a:ext cx="8211223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复式折线统计图（</a:t>
            </a:r>
            <a:r>
              <a:rPr lang="en-US" altLang="zh-CN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</a:p>
        </p:txBody>
      </p:sp>
      <p:pic>
        <p:nvPicPr>
          <p:cNvPr id="38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圆角矩形 38">
            <a:hlinkClick r:id="rId4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40" name="圆角矩形 39">
            <a:hlinkClick r:id="rId5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41" name="圆角矩形 40">
            <a:hlinkClick r:id="rId6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42" name="圆角矩形 41">
            <a:hlinkClick r:id="rId7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43" name="矩形 42"/>
          <p:cNvSpPr/>
          <p:nvPr/>
        </p:nvSpPr>
        <p:spPr>
          <a:xfrm>
            <a:off x="912693" y="519703"/>
            <a:ext cx="4255011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数据的表示和分析</a:t>
            </a:r>
          </a:p>
        </p:txBody>
      </p:sp>
      <p:sp>
        <p:nvSpPr>
          <p:cNvPr id="46" name="圆角矩形 45">
            <a:hlinkClick r:id="rId8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47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8" name="组合 47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51" name="文本框 10"/>
            <p:cNvSpPr txBox="1"/>
            <p:nvPr/>
          </p:nvSpPr>
          <p:spPr>
            <a:xfrm>
              <a:off x="1435768" y="1385539"/>
              <a:ext cx="407035" cy="6299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8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37328"/>
            <a:ext cx="4896544" cy="316166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755576" y="627534"/>
            <a:ext cx="420660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1pPr>
            <a:lvl2pPr marL="742950" indent="-285750"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2pPr>
            <a:lvl3pPr marL="1143000" indent="-228600"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3pPr>
            <a:lvl4pPr marL="1600200" indent="-228600"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4pPr>
            <a:lvl5pPr marL="2057400" indent="-228600"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9pPr>
          </a:lstStyle>
          <a:p>
            <a:pPr algn="l" eaLnBrk="1" hangingPunct="1"/>
            <a:r>
              <a:rPr kumimoji="1"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甲、乙两地月平均气温统计图</a:t>
            </a: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5552401" y="813361"/>
            <a:ext cx="324036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1pPr>
            <a:lvl2pPr marL="742950" indent="-285750"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2pPr>
            <a:lvl3pPr marL="1143000" indent="-228600"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3pPr>
            <a:lvl4pPr marL="1600200" indent="-228600"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4pPr>
            <a:lvl5pPr marL="2057400" indent="-228600"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9pPr>
          </a:lstStyle>
          <a:p>
            <a:pPr algn="l" eaLnBrk="1" hangingPunct="1"/>
            <a:r>
              <a:rPr kumimoji="1"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kumimoji="1"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kumimoji="1"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）根据统计图，你能判断一年气温变化的趋势吗？ </a:t>
            </a: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5580112" y="2211710"/>
            <a:ext cx="3136267" cy="1571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根据统计图，甲地气温缓慢上升缓慢下降；乙地气温快速上升快速下降。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37328"/>
            <a:ext cx="4896544" cy="316166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611560" y="627534"/>
            <a:ext cx="420660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1pPr>
            <a:lvl2pPr marL="742950" indent="-285750"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2pPr>
            <a:lvl3pPr marL="1143000" indent="-228600"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3pPr>
            <a:lvl4pPr marL="1600200" indent="-228600"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4pPr>
            <a:lvl5pPr marL="2057400" indent="-228600"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9pPr>
          </a:lstStyle>
          <a:p>
            <a:pPr algn="l" eaLnBrk="1" hangingPunct="1"/>
            <a:r>
              <a:rPr kumimoji="1"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甲、乙两地月平均气温统计图</a:t>
            </a: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5580112" y="812200"/>
            <a:ext cx="2952328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1pPr>
            <a:lvl2pPr marL="742950" indent="-285750"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2pPr>
            <a:lvl3pPr marL="1143000" indent="-228600"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3pPr>
            <a:lvl4pPr marL="1600200" indent="-228600"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4pPr>
            <a:lvl5pPr marL="2057400" indent="-228600"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9pPr>
          </a:lstStyle>
          <a:p>
            <a:pPr algn="l" eaLnBrk="1" hangingPunct="1"/>
            <a:r>
              <a:rPr kumimoji="1"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kumimoji="1"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kumimoji="1"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）有一种树莓的生长期为</a:t>
            </a:r>
            <a:r>
              <a:rPr kumimoji="1"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kumimoji="1"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个月，最适宜的生长温度为</a:t>
            </a:r>
            <a:r>
              <a:rPr kumimoji="1"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7-10℃</a:t>
            </a:r>
            <a:r>
              <a:rPr kumimoji="1"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之间，这种植物适合在哪个地方种植？ 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5652120" y="3075806"/>
            <a:ext cx="2808312" cy="833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1pPr>
            <a:lvl2pPr marL="742950" indent="-285750"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2pPr>
            <a:lvl3pPr marL="1143000" indent="-228600"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3pPr>
            <a:lvl4pPr marL="1600200" indent="-228600"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4pPr>
            <a:lvl5pPr marL="2057400" indent="-228600"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9pPr>
          </a:lstStyle>
          <a:p>
            <a:pPr algn="l" eaLnBrk="1" hangingPunct="1"/>
            <a:r>
              <a:rPr lang="zh-CN" altLang="en-US" sz="2400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这种植物适合在乙地种植。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7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65320"/>
            <a:ext cx="4896544" cy="316166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539552" y="555526"/>
            <a:ext cx="420660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1pPr>
            <a:lvl2pPr marL="742950" indent="-285750"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2pPr>
            <a:lvl3pPr marL="1143000" indent="-228600"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3pPr>
            <a:lvl4pPr marL="1600200" indent="-228600"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4pPr>
            <a:lvl5pPr marL="2057400" indent="-228600"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9pPr>
          </a:lstStyle>
          <a:p>
            <a:pPr algn="l" eaLnBrk="1" hangingPunct="1"/>
            <a:r>
              <a:rPr kumimoji="1"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甲、乙两地月平均气温统计图</a:t>
            </a: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5436095" y="627534"/>
            <a:ext cx="3358025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1pPr>
            <a:lvl2pPr marL="742950" indent="-285750"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2pPr>
            <a:lvl3pPr marL="1143000" indent="-228600"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3pPr>
            <a:lvl4pPr marL="1600200" indent="-228600"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4pPr>
            <a:lvl5pPr marL="2057400" indent="-228600"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9pPr>
          </a:lstStyle>
          <a:p>
            <a:pPr algn="l" eaLnBrk="1" hangingPunct="1"/>
            <a:r>
              <a:rPr kumimoji="1"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kumimoji="1"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kumimoji="1"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）小明住在甲地，他们一家要在“十一”黄金周去乙地旅游，你认为应该做哪些准备？ 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5580112" y="2374490"/>
            <a:ext cx="2694156" cy="956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1pPr>
            <a:lvl2pPr marL="742950" indent="-285750"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2pPr>
            <a:lvl3pPr marL="1143000" indent="-228600"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3pPr>
            <a:lvl4pPr marL="1600200" indent="-228600"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4pPr>
            <a:lvl5pPr marL="2057400" indent="-228600"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9pPr>
          </a:lstStyle>
          <a:p>
            <a:pPr algn="l" eaLnBrk="1" hangingPunct="1"/>
            <a:r>
              <a:rPr lang="zh-CN" altLang="en-US" sz="2800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应准备一些厚一点的衣服。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7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67544" y="320963"/>
            <a:ext cx="4830445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1pPr>
            <a:lvl2pPr marL="742950" indent="-285750"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2pPr>
            <a:lvl3pPr marL="1143000" indent="-228600"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3pPr>
            <a:lvl4pPr marL="1600200" indent="-228600"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4pPr>
            <a:lvl5pPr marL="2057400" indent="-228600" algn="ctr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0030101010101" charset="-122"/>
              </a:defRPr>
            </a:lvl9pPr>
          </a:lstStyle>
          <a:p>
            <a:pPr algn="l" eaLnBrk="1" hangingPunct="1"/>
            <a:r>
              <a:rPr kumimoji="1"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寻找生活中的复式折线统计图</a:t>
            </a:r>
          </a:p>
        </p:txBody>
      </p:sp>
      <p:pic>
        <p:nvPicPr>
          <p:cNvPr id="15" name="Picture 5" descr="扶着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72450"/>
            <a:ext cx="6552728" cy="3325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Group 30"/>
          <p:cNvGrpSpPr/>
          <p:nvPr/>
        </p:nvGrpSpPr>
        <p:grpSpPr bwMode="auto">
          <a:xfrm>
            <a:off x="1107760" y="1165201"/>
            <a:ext cx="6416568" cy="3139950"/>
            <a:chOff x="144" y="144"/>
            <a:chExt cx="5472" cy="4080"/>
          </a:xfrm>
        </p:grpSpPr>
        <p:pic>
          <p:nvPicPr>
            <p:cNvPr id="21" name="Picture 31" descr="2009101610274113646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" y="144"/>
              <a:ext cx="5424" cy="40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Rectangle 32"/>
            <p:cNvSpPr>
              <a:spLocks noChangeArrowheads="1"/>
            </p:cNvSpPr>
            <p:nvPr/>
          </p:nvSpPr>
          <p:spPr bwMode="auto">
            <a:xfrm>
              <a:off x="144" y="144"/>
              <a:ext cx="5472" cy="4080"/>
            </a:xfrm>
            <a:prstGeom prst="rect">
              <a:avLst/>
            </a:prstGeom>
            <a:noFill/>
            <a:ln w="63500" cap="rnd">
              <a:solidFill>
                <a:srgbClr val="0000FF"/>
              </a:solidFill>
              <a:prstDash val="sysDot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3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F9132D60-1601-44DF-8B4D-90E46BFF16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155" y="817347"/>
            <a:ext cx="6360282" cy="394192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30D05402-56EC-46AE-A8DF-17925CAFFC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848" y="787549"/>
            <a:ext cx="6607589" cy="40005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638" y="1751774"/>
            <a:ext cx="7500895" cy="2620176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067154" y="1707654"/>
            <a:ext cx="681721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D7181F"/>
              </a:buClr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复式折线统计图，就是用两种颜色的线条分别代表两种量，不但能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清楚表示出两种量的多少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，还能看出</a:t>
            </a:r>
            <a:r>
              <a:rPr lang="zh-CN" altLang="en-US" sz="28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两种量的增减变化情况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以及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两种量之间的差距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2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5088FFEF-5C35-4FB9-8B3F-3018DDA6004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84CC5193-D765-41C1-B09A-9D92228657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1601237"/>
            <a:ext cx="482453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59511" y="1024623"/>
            <a:ext cx="1496265" cy="1284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1930" y="1829357"/>
            <a:ext cx="3505200" cy="2352675"/>
          </a:xfrm>
          <a:prstGeom prst="rect">
            <a:avLst/>
          </a:prstGeom>
        </p:spPr>
      </p:pic>
      <p:sp>
        <p:nvSpPr>
          <p:cNvPr id="38" name="云形标注 14"/>
          <p:cNvSpPr/>
          <p:nvPr/>
        </p:nvSpPr>
        <p:spPr>
          <a:xfrm>
            <a:off x="2283647" y="439396"/>
            <a:ext cx="4304577" cy="1264594"/>
          </a:xfrm>
          <a:prstGeom prst="cloudCallout">
            <a:avLst>
              <a:gd name="adj1" fmla="val -56159"/>
              <a:gd name="adj2" fmla="val 32631"/>
            </a:avLst>
          </a:prstGeom>
          <a:noFill/>
          <a:ln w="19050">
            <a:solidFill>
              <a:srgbClr val="FFC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下图是一张折线统计图，你能说说折线统计图的特点吗？</a:t>
            </a:r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658672"/>
            <a:ext cx="1061770" cy="1284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圆角矩形标注 18"/>
          <p:cNvSpPr/>
          <p:nvPr/>
        </p:nvSpPr>
        <p:spPr>
          <a:xfrm>
            <a:off x="734595" y="3115959"/>
            <a:ext cx="1271736" cy="507831"/>
          </a:xfrm>
          <a:prstGeom prst="wedgeRoundRectCallout">
            <a:avLst>
              <a:gd name="adj1" fmla="val 66916"/>
              <a:gd name="adj2" fmla="val 79952"/>
              <a:gd name="adj3" fmla="val 16667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一个单位长度表示</a:t>
            </a:r>
            <a:r>
              <a:rPr lang="en-US" altLang="zh-CN" sz="16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16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度</a:t>
            </a:r>
          </a:p>
        </p:txBody>
      </p:sp>
      <p:sp>
        <p:nvSpPr>
          <p:cNvPr id="43" name="圆角矩形标注 18"/>
          <p:cNvSpPr/>
          <p:nvPr/>
        </p:nvSpPr>
        <p:spPr>
          <a:xfrm>
            <a:off x="5057664" y="2317834"/>
            <a:ext cx="1674576" cy="507831"/>
          </a:xfrm>
          <a:prstGeom prst="wedgeRoundRectCallout">
            <a:avLst>
              <a:gd name="adj1" fmla="val -88551"/>
              <a:gd name="adj2" fmla="val 81651"/>
              <a:gd name="adj3" fmla="val 16667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折线起伏表示数量的增减变化。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5400566" y="2943503"/>
            <a:ext cx="2685094" cy="1358034"/>
            <a:chOff x="861320" y="1777607"/>
            <a:chExt cx="3351645" cy="1358034"/>
          </a:xfrm>
          <a:noFill/>
        </p:grpSpPr>
        <p:sp>
          <p:nvSpPr>
            <p:cNvPr id="45" name="云形标注 5"/>
            <p:cNvSpPr>
              <a:spLocks noChangeArrowheads="1"/>
            </p:cNvSpPr>
            <p:nvPr/>
          </p:nvSpPr>
          <p:spPr bwMode="auto">
            <a:xfrm>
              <a:off x="861320" y="1777607"/>
              <a:ext cx="3351645" cy="1358034"/>
            </a:xfrm>
            <a:prstGeom prst="cloudCallout">
              <a:avLst>
                <a:gd name="adj1" fmla="val 23472"/>
                <a:gd name="adj2" fmla="val -79353"/>
              </a:avLst>
            </a:prstGeom>
            <a:grpFill/>
            <a:ln w="19050" algn="ctr">
              <a:solidFill>
                <a:srgbClr val="8BB408"/>
              </a:solidFill>
              <a:rou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6" name="矩形 4"/>
            <p:cNvSpPr>
              <a:spLocks noChangeArrowheads="1"/>
            </p:cNvSpPr>
            <p:nvPr/>
          </p:nvSpPr>
          <p:spPr bwMode="auto">
            <a:xfrm>
              <a:off x="1308600" y="2022713"/>
              <a:ext cx="2753591" cy="8309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能清楚地看出数量变化的趋势，也能清楚地知道数量的多少。</a:t>
              </a:r>
            </a:p>
          </p:txBody>
        </p:sp>
      </p:grpSp>
      <p:sp>
        <p:nvSpPr>
          <p:cNvPr id="16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情境导入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41" grpId="0" animBg="1"/>
      <p:bldP spid="4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861" y="2185583"/>
            <a:ext cx="2246785" cy="17546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12135" y="1419860"/>
            <a:ext cx="4824730" cy="3208020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618348" y="994487"/>
            <a:ext cx="7825894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我们已经学过复式条形统计图，下图是复式折线统计图。</a:t>
            </a: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28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6892" y="2762976"/>
            <a:ext cx="979856" cy="1500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云形标注 14"/>
          <p:cNvSpPr/>
          <p:nvPr/>
        </p:nvSpPr>
        <p:spPr>
          <a:xfrm>
            <a:off x="6574220" y="1101918"/>
            <a:ext cx="2219901" cy="1037784"/>
          </a:xfrm>
          <a:prstGeom prst="cloudCallout">
            <a:avLst>
              <a:gd name="adj1" fmla="val 11135"/>
              <a:gd name="adj2" fmla="val 96260"/>
            </a:avLst>
          </a:prstGeom>
          <a:noFill/>
          <a:ln w="19050">
            <a:solidFill>
              <a:srgbClr val="FFC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红色的折线表示漠河最高气温的变化情况。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39552" y="339502"/>
            <a:ext cx="63213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这张复式折线统计图你看懂了吗？</a:t>
            </a:r>
          </a:p>
        </p:txBody>
      </p:sp>
      <p:sp>
        <p:nvSpPr>
          <p:cNvPr id="10" name="云形标注 23"/>
          <p:cNvSpPr/>
          <p:nvPr/>
        </p:nvSpPr>
        <p:spPr>
          <a:xfrm>
            <a:off x="383670" y="1416993"/>
            <a:ext cx="2172106" cy="963532"/>
          </a:xfrm>
          <a:prstGeom prst="cloudCallout">
            <a:avLst>
              <a:gd name="adj1" fmla="val -22123"/>
              <a:gd name="adj2" fmla="val 90188"/>
            </a:avLst>
          </a:prstGeom>
          <a:noFill/>
          <a:ln w="19050">
            <a:solidFill>
              <a:srgbClr val="FFC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这样的图一下子就看出温度的高低走向了。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75840" y="1390650"/>
            <a:ext cx="4592320" cy="3009900"/>
          </a:xfrm>
          <a:prstGeom prst="rect">
            <a:avLst/>
          </a:prstGeom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5195" y="2545933"/>
            <a:ext cx="1061770" cy="1284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536310" y="339502"/>
            <a:ext cx="45397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32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看图回答下面的问题。</a:t>
            </a:r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4872961" y="987574"/>
            <a:ext cx="357128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）两地哪天的最高气温相差最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大？相差多少？</a:t>
            </a: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4923516" y="1792361"/>
            <a:ext cx="35207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）两地最高气温相差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25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℃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的是哪天？</a:t>
            </a:r>
          </a:p>
        </p:txBody>
      </p:sp>
      <p:sp>
        <p:nvSpPr>
          <p:cNvPr id="15" name="TextBox 9"/>
          <p:cNvSpPr txBox="1">
            <a:spLocks noChangeArrowheads="1"/>
          </p:cNvSpPr>
          <p:nvPr/>
        </p:nvSpPr>
        <p:spPr bwMode="auto">
          <a:xfrm>
            <a:off x="4928927" y="2613715"/>
            <a:ext cx="360351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）曾母暗沙的最高气温是如何变化的？漠河呢？</a:t>
            </a:r>
          </a:p>
        </p:txBody>
      </p:sp>
      <p:sp>
        <p:nvSpPr>
          <p:cNvPr id="16" name="TextBox 10"/>
          <p:cNvSpPr txBox="1">
            <a:spLocks noChangeArrowheads="1"/>
          </p:cNvSpPr>
          <p:nvPr/>
        </p:nvSpPr>
        <p:spPr bwMode="auto">
          <a:xfrm>
            <a:off x="4878370" y="3525592"/>
            <a:ext cx="374031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）从总体上看，两地这几天的最高气温之间最明显的差别是什么？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9260" y="1527810"/>
            <a:ext cx="4416425" cy="2660650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5724128" y="1536751"/>
            <a:ext cx="22138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zh-CN" sz="1800" b="1" kern="0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1800" b="1" kern="0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en-US" altLang="zh-CN" sz="1800" b="1" kern="0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1800" b="1" kern="0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日，相差</a:t>
            </a:r>
            <a:r>
              <a:rPr lang="en-US" altLang="zh-CN" sz="1800" b="1" kern="0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29</a:t>
            </a:r>
            <a:r>
              <a:rPr lang="zh-CN" altLang="en-US" sz="1800" b="1" i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℃</a:t>
            </a:r>
            <a:endParaRPr lang="zh-CN" altLang="en-US" sz="1800" b="1" kern="0" dirty="0">
              <a:ln w="0"/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652120" y="2283718"/>
            <a:ext cx="23425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zh-CN" sz="1800" b="1" kern="0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1800" b="1" kern="0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en-US" altLang="zh-CN" sz="1800" b="1" kern="0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1800" b="1" kern="0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日，相差</a:t>
            </a:r>
            <a:r>
              <a:rPr lang="en-US" altLang="zh-CN" sz="1800" b="1" kern="0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25</a:t>
            </a:r>
            <a:r>
              <a:rPr lang="zh-CN" altLang="en-US" sz="1800" b="1" i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℃</a:t>
            </a:r>
            <a:endParaRPr lang="zh-CN" altLang="en-US" sz="1800" b="1" kern="0" dirty="0">
              <a:ln w="0"/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942553" y="3202025"/>
            <a:ext cx="37403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1800" b="1" kern="0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曾母暗沙起伏很小，漠河起伏较大。</a:t>
            </a:r>
          </a:p>
        </p:txBody>
      </p:sp>
      <p:sp>
        <p:nvSpPr>
          <p:cNvPr id="33" name="矩形 32"/>
          <p:cNvSpPr/>
          <p:nvPr/>
        </p:nvSpPr>
        <p:spPr>
          <a:xfrm>
            <a:off x="4576107" y="4200307"/>
            <a:ext cx="37403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1800" b="1" kern="0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曾母暗沙持续高温，漠河气候寒冷。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  <p:bldP spid="10" grpId="0"/>
      <p:bldP spid="15" grpId="0"/>
      <p:bldP spid="16" grpId="0"/>
      <p:bldP spid="29" grpId="0" build="p"/>
      <p:bldP spid="30" grpId="0" build="p"/>
      <p:bldP spid="32" grpId="0" build="p"/>
      <p:bldP spid="3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573063" y="339502"/>
            <a:ext cx="83194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下面是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2012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年“国庆”长假期间北京市最高和最低气温的记录。说一说，从图中你能得到哪些信息？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3298" y="1526555"/>
            <a:ext cx="7537453" cy="2779661"/>
          </a:xfrm>
          <a:prstGeom prst="rect">
            <a:avLst/>
          </a:prstGeom>
        </p:spPr>
      </p:pic>
      <p:sp>
        <p:nvSpPr>
          <p:cNvPr id="10" name="圆角矩形标注 18"/>
          <p:cNvSpPr/>
          <p:nvPr/>
        </p:nvSpPr>
        <p:spPr>
          <a:xfrm>
            <a:off x="7020272" y="1580474"/>
            <a:ext cx="1674576" cy="507831"/>
          </a:xfrm>
          <a:prstGeom prst="wedgeRoundRectCallout">
            <a:avLst>
              <a:gd name="adj1" fmla="val -62794"/>
              <a:gd name="adj2" fmla="val 79952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折线起伏不大。</a:t>
            </a:r>
          </a:p>
        </p:txBody>
      </p:sp>
      <p:sp>
        <p:nvSpPr>
          <p:cNvPr id="15" name="圆角矩形标注 18"/>
          <p:cNvSpPr/>
          <p:nvPr/>
        </p:nvSpPr>
        <p:spPr>
          <a:xfrm>
            <a:off x="7217904" y="2386242"/>
            <a:ext cx="1674576" cy="507831"/>
          </a:xfrm>
          <a:prstGeom prst="wedgeRoundRectCallout">
            <a:avLst>
              <a:gd name="adj1" fmla="val -62794"/>
              <a:gd name="adj2" fmla="val 79952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折线起伏不大。</a:t>
            </a:r>
          </a:p>
        </p:txBody>
      </p:sp>
      <p:sp>
        <p:nvSpPr>
          <p:cNvPr id="16" name="圆角矩形标注 18"/>
          <p:cNvSpPr/>
          <p:nvPr/>
        </p:nvSpPr>
        <p:spPr>
          <a:xfrm>
            <a:off x="583056" y="1526476"/>
            <a:ext cx="1674576" cy="793419"/>
          </a:xfrm>
          <a:prstGeom prst="wedgeRoundRectCallout">
            <a:avLst>
              <a:gd name="adj1" fmla="val 36815"/>
              <a:gd name="adj2" fmla="val 83910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最高气温和最低气温的差距变化不大。</a:t>
            </a:r>
          </a:p>
        </p:txBody>
      </p:sp>
      <p:sp>
        <p:nvSpPr>
          <p:cNvPr id="17" name="圆角矩形标注 18"/>
          <p:cNvSpPr/>
          <p:nvPr/>
        </p:nvSpPr>
        <p:spPr>
          <a:xfrm>
            <a:off x="1173482" y="3849542"/>
            <a:ext cx="1932298" cy="641516"/>
          </a:xfrm>
          <a:prstGeom prst="wedgeRoundRectCallout">
            <a:avLst>
              <a:gd name="adj1" fmla="val 42496"/>
              <a:gd name="adj2" fmla="val -127842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国庆期间，北京气候怡人，适合旅游。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15" grpId="0" animBg="1"/>
      <p:bldP spid="16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708938" y="411510"/>
            <a:ext cx="5031414" cy="99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  <a:defRPr/>
            </a:pPr>
            <a:r>
              <a:rPr lang="zh-CN" altLang="en-US" sz="24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右图是某校</a:t>
            </a:r>
            <a:r>
              <a:rPr lang="en-US" altLang="zh-CN" sz="24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2006</a:t>
            </a:r>
            <a:r>
              <a:rPr lang="zh-CN" altLang="en-US" sz="24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～</a:t>
            </a:r>
            <a:r>
              <a:rPr lang="en-US" altLang="zh-CN" sz="24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2012</a:t>
            </a:r>
            <a:r>
              <a:rPr lang="zh-CN" altLang="en-US" sz="24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年患龋齿人数统计图。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47278" y="1203598"/>
            <a:ext cx="4947064" cy="293586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）这个统计图你看懂了吗？与同伴说一说。</a:t>
            </a:r>
            <a:endParaRPr lang="en-US" altLang="zh-CN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）男生、女生患龋齿最多的是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(       )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年。</a:t>
            </a:r>
            <a:endParaRPr lang="en-US" altLang="zh-CN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一共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(     )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人。</a:t>
            </a:r>
            <a:endParaRPr lang="en-US" altLang="zh-CN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）从图中你能得到哪些信息？</a:t>
            </a:r>
            <a:endParaRPr lang="en-US" altLang="zh-CN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defRPr/>
            </a:pPr>
            <a:endParaRPr lang="en-US" altLang="zh-CN" sz="1800" b="1" spc="-15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1800" b="1" spc="-15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800" b="1" spc="-150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1800" b="1" spc="-150" dirty="0">
                <a:latin typeface="楷体" panose="02010609060101010101" pitchFamily="49" charset="-122"/>
                <a:ea typeface="楷体" panose="02010609060101010101" pitchFamily="49" charset="-122"/>
              </a:rPr>
              <a:t>）调查本班有多少人患龋齿？占全班人数的</a:t>
            </a:r>
            <a:endParaRPr lang="en-US" altLang="zh-CN" sz="1800" b="1" spc="-15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zh-CN" sz="1800" b="1" spc="-150" dirty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1800" b="1" spc="-150" dirty="0">
                <a:latin typeface="楷体" panose="02010609060101010101" pitchFamily="49" charset="-122"/>
                <a:ea typeface="楷体" panose="02010609060101010101" pitchFamily="49" charset="-122"/>
              </a:rPr>
              <a:t>几分之几？</a:t>
            </a:r>
          </a:p>
        </p:txBody>
      </p:sp>
      <p:sp>
        <p:nvSpPr>
          <p:cNvPr id="15" name="矩形 14"/>
          <p:cNvSpPr/>
          <p:nvPr/>
        </p:nvSpPr>
        <p:spPr>
          <a:xfrm>
            <a:off x="3536156" y="1645123"/>
            <a:ext cx="905608" cy="4049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ts val="28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2006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62666" y="915566"/>
            <a:ext cx="4004917" cy="3630431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1153850" y="2064949"/>
            <a:ext cx="905608" cy="4049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ts val="28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167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矩形 17"/>
              <p:cNvSpPr/>
              <p:nvPr/>
            </p:nvSpPr>
            <p:spPr>
              <a:xfrm>
                <a:off x="1984616" y="3714767"/>
                <a:ext cx="1382580" cy="47724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ts val="2800"/>
                  </a:lnSpc>
                </a:pPr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8÷40=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endPara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8" name="矩形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4616" y="3714767"/>
                <a:ext cx="1382580" cy="477247"/>
              </a:xfrm>
              <a:prstGeom prst="rect">
                <a:avLst/>
              </a:prstGeom>
              <a:blipFill rotWithShape="1">
                <a:blip r:embed="rId3"/>
                <a:stretch>
                  <a:fillRect l="-4867" t="-8861" b="-25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矩形 19"/>
              <p:cNvSpPr/>
              <p:nvPr/>
            </p:nvSpPr>
            <p:spPr>
              <a:xfrm>
                <a:off x="828810" y="3926108"/>
                <a:ext cx="4034642" cy="7037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defRPr/>
                </a:pPr>
                <a:r>
                  <a:rPr lang="zh-CN" altLang="en-US" sz="2000" b="1" spc="-150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答：有</a:t>
                </a:r>
                <a:r>
                  <a:rPr lang="en-US" altLang="zh-CN" sz="2000" b="1" spc="-150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8</a:t>
                </a:r>
                <a:r>
                  <a:rPr lang="zh-CN" altLang="en-US" sz="2000" b="1" spc="-150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人患龋齿，占全班人数的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spc="-15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</m:ctrlPr>
                      </m:fPr>
                      <m:num>
                        <m:r>
                          <a:rPr lang="en-US" altLang="zh-CN" sz="2000" b="1" i="1" spc="-15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1" spc="-15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𝟓</m:t>
                        </m:r>
                      </m:den>
                    </m:f>
                  </m:oMath>
                </a14:m>
                <a:r>
                  <a:rPr lang="zh-CN" altLang="en-US" sz="2000" b="1" spc="-150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 。</a:t>
                </a:r>
              </a:p>
            </p:txBody>
          </p:sp>
        </mc:Choice>
        <mc:Fallback xmlns="">
          <p:sp>
            <p:nvSpPr>
              <p:cNvPr id="20" name="矩形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810" y="3926108"/>
                <a:ext cx="4034642" cy="703719"/>
              </a:xfrm>
              <a:prstGeom prst="rect">
                <a:avLst/>
              </a:prstGeom>
              <a:blipFill rotWithShape="1">
                <a:blip r:embed="rId4"/>
                <a:stretch>
                  <a:fillRect l="-1662" r="-7251" b="-26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24" name="矩形 23"/>
          <p:cNvSpPr/>
          <p:nvPr/>
        </p:nvSpPr>
        <p:spPr>
          <a:xfrm>
            <a:off x="389145" y="2853416"/>
            <a:ext cx="4686911" cy="4049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答：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2006-2012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年患龋齿的人数越来越少。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21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5" grpId="0"/>
      <p:bldP spid="17" grpId="0"/>
      <p:bldP spid="18" grpId="0"/>
      <p:bldP spid="20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3" descr="u9jx03_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55526"/>
            <a:ext cx="5348177" cy="4215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矩形 9"/>
          <p:cNvSpPr/>
          <p:nvPr/>
        </p:nvSpPr>
        <p:spPr>
          <a:xfrm>
            <a:off x="467544" y="355948"/>
            <a:ext cx="822217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32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下图是我国</a:t>
            </a:r>
            <a:r>
              <a:rPr lang="en-US" altLang="zh-CN" sz="32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2000-2010</a:t>
            </a:r>
            <a:r>
              <a:rPr lang="zh-CN" altLang="en-US" sz="32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年学龄儿童人数和入学人数统计图，从图中你了解了哪些信息？</a:t>
            </a:r>
          </a:p>
        </p:txBody>
      </p:sp>
      <p:sp>
        <p:nvSpPr>
          <p:cNvPr id="15" name="圆角矩形标注 18"/>
          <p:cNvSpPr/>
          <p:nvPr/>
        </p:nvSpPr>
        <p:spPr>
          <a:xfrm>
            <a:off x="5633728" y="2571750"/>
            <a:ext cx="1674576" cy="495063"/>
          </a:xfrm>
          <a:prstGeom prst="wedgeRoundRectCallout">
            <a:avLst>
              <a:gd name="adj1" fmla="val -74195"/>
              <a:gd name="adj2" fmla="val 124437"/>
              <a:gd name="adj3" fmla="val 16667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两条折线差距越来越小。</a:t>
            </a:r>
          </a:p>
        </p:txBody>
      </p:sp>
      <p:sp>
        <p:nvSpPr>
          <p:cNvPr id="16" name="圆角矩形标注 18"/>
          <p:cNvSpPr/>
          <p:nvPr/>
        </p:nvSpPr>
        <p:spPr>
          <a:xfrm>
            <a:off x="2351670" y="3939902"/>
            <a:ext cx="2580370" cy="641516"/>
          </a:xfrm>
          <a:prstGeom prst="wedgeRoundRectCallout">
            <a:avLst>
              <a:gd name="adj1" fmla="val 42496"/>
              <a:gd name="adj2" fmla="val -127842"/>
              <a:gd name="adj3" fmla="val 16667"/>
            </a:avLst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说明学龄儿童大都在校学习，失学儿童越来越少。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图片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085" y="537845"/>
            <a:ext cx="6092190" cy="3084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圆角矩形标注 18"/>
          <p:cNvSpPr/>
          <p:nvPr/>
        </p:nvSpPr>
        <p:spPr>
          <a:xfrm>
            <a:off x="6948263" y="1491630"/>
            <a:ext cx="1845857" cy="1620591"/>
          </a:xfrm>
          <a:prstGeom prst="wedgeRoundRectCallout">
            <a:avLst>
              <a:gd name="adj1" fmla="val -68794"/>
              <a:gd name="adj2" fmla="val -45625"/>
              <a:gd name="adj3" fmla="val 16667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上海出生人口数上升趋势明显，死亡人口数上升趋势不明显。</a:t>
            </a:r>
          </a:p>
        </p:txBody>
      </p:sp>
      <p:sp>
        <p:nvSpPr>
          <p:cNvPr id="20" name="圆角矩形标注 18"/>
          <p:cNvSpPr/>
          <p:nvPr/>
        </p:nvSpPr>
        <p:spPr>
          <a:xfrm>
            <a:off x="843488" y="3651870"/>
            <a:ext cx="3080440" cy="766884"/>
          </a:xfrm>
          <a:prstGeom prst="wedgeRoundRectCallout">
            <a:avLst>
              <a:gd name="adj1" fmla="val 26079"/>
              <a:gd name="adj2" fmla="val -218915"/>
              <a:gd name="adj3" fmla="val 16667"/>
            </a:avLst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两条折线之间的差距在缩小，说明上海死亡人口数比出生人口数多，呈负增长现象。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bldLvl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705</Words>
  <Application>Microsoft Office PowerPoint</Application>
  <PresentationFormat>全屏显示(16:9)</PresentationFormat>
  <Paragraphs>70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楷体</vt:lpstr>
      <vt:lpstr>Calibri</vt:lpstr>
      <vt:lpstr>幼圆</vt:lpstr>
      <vt:lpstr>宋体</vt:lpstr>
      <vt:lpstr>Cambria Math</vt:lpstr>
      <vt:lpstr>Arial</vt:lpstr>
      <vt:lpstr>黑体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4</cp:revision>
  <dcterms:created xsi:type="dcterms:W3CDTF">2017-03-17T02:28:00Z</dcterms:created>
  <dcterms:modified xsi:type="dcterms:W3CDTF">2019-10-18T09:30:34Z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